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8" r:id="rId5"/>
  </p:sldMasterIdLst>
  <p:notesMasterIdLst>
    <p:notesMasterId r:id="rId25"/>
  </p:notesMasterIdLst>
  <p:sldIdLst>
    <p:sldId id="3309" r:id="rId6"/>
    <p:sldId id="3310" r:id="rId7"/>
    <p:sldId id="3345" r:id="rId8"/>
    <p:sldId id="3311" r:id="rId9"/>
    <p:sldId id="3343" r:id="rId10"/>
    <p:sldId id="3315" r:id="rId11"/>
    <p:sldId id="3339" r:id="rId12"/>
    <p:sldId id="3340" r:id="rId13"/>
    <p:sldId id="3314" r:id="rId14"/>
    <p:sldId id="3334" r:id="rId15"/>
    <p:sldId id="3337" r:id="rId16"/>
    <p:sldId id="3338" r:id="rId17"/>
    <p:sldId id="3335" r:id="rId18"/>
    <p:sldId id="3313" r:id="rId19"/>
    <p:sldId id="3344" r:id="rId20"/>
    <p:sldId id="3336" r:id="rId21"/>
    <p:sldId id="3341" r:id="rId22"/>
    <p:sldId id="3342" r:id="rId23"/>
    <p:sldId id="3333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pos="3885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  <p15:guide id="4" pos="393" userDrawn="1">
          <p15:clr>
            <a:srgbClr val="A4A3A4"/>
          </p15:clr>
        </p15:guide>
        <p15:guide id="5" pos="72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梦雅" initials="ZMY" lastIdx="1" clrIdx="0">
    <p:extLst>
      <p:ext uri="{19B8F6BF-5375-455C-9EA6-DF929625EA0E}">
        <p15:presenceInfo xmlns:p15="http://schemas.microsoft.com/office/powerpoint/2012/main" userId="张梦雅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8160"/>
    <a:srgbClr val="B87A56"/>
    <a:srgbClr val="D6B29D"/>
    <a:srgbClr val="75321A"/>
    <a:srgbClr val="F6E9DB"/>
    <a:srgbClr val="CA9B80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DC015-5FE9-4596-973C-C8BFFC215AE5}" v="21" dt="2023-05-22T07:56:16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7" autoAdjust="0"/>
    <p:restoredTop sz="94704" autoAdjust="0"/>
  </p:normalViewPr>
  <p:slideViewPr>
    <p:cSldViewPr snapToGrid="0" showGuides="1">
      <p:cViewPr>
        <p:scale>
          <a:sx n="66" d="100"/>
          <a:sy n="66" d="100"/>
        </p:scale>
        <p:origin x="668" y="28"/>
      </p:cViewPr>
      <p:guideLst>
        <p:guide orient="horz" pos="845"/>
        <p:guide pos="3885"/>
        <p:guide orient="horz" pos="436"/>
        <p:guide pos="393"/>
        <p:guide pos="728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wmf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83573-95FD-442A-9941-C4A527C06FB5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63709B-99B5-4498-9996-378A00DEE9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000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261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4649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571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13453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1707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1866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76024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1087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8606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75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0141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2930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34066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2114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9623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6925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166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299590"/>
      </p:ext>
    </p:extLst>
  </p:cSld>
  <p:clrMapOvr>
    <a:masterClrMapping/>
  </p:clrMapOvr>
  <p:transition spd="slow" advTm="3000">
    <p:wip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65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058F3-5501-980C-9EE9-66A8917B7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3C399E-9DEC-4CE3-6736-3A394526B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78D142-8E7D-9C3D-9212-F3C0BABD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A4A8D9-069E-B650-10FD-34C01464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50818"/>
      </p:ext>
    </p:extLst>
  </p:cSld>
  <p:clrMapOvr>
    <a:masterClrMapping/>
  </p:clrMapOvr>
  <p:transition spd="slow" advTm="3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D481B-1E91-E6CE-08C9-428BECDC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664906-3173-0492-DD86-AD6C8F6F9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3185B4-93B9-0D88-F854-4488C2131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1AF95C-62C8-B6FA-297A-54556499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003343"/>
      </p:ext>
    </p:extLst>
  </p:cSld>
  <p:clrMapOvr>
    <a:masterClrMapping/>
  </p:clrMapOvr>
  <p:transition spd="slow" advTm="3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40A06-E3BE-E63A-D7B1-F709568D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E736E5-B2ED-7BB0-D9BF-954AA559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6D3774-E315-1065-BC8E-24677E0C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AD0A97-C570-A0DC-28D1-3CF6CADD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537793"/>
      </p:ext>
    </p:extLst>
  </p:cSld>
  <p:clrMapOvr>
    <a:masterClrMapping/>
  </p:clrMapOvr>
  <p:transition spd="slow" advTm="3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D6217-90B8-ACE1-FAE3-CD920CDA5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FF55C4-FDBB-EA4A-4F40-381DF21EE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2381D2-9A2B-53A4-032C-2E08205CD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CAAC9F-A95A-4CFD-C50D-E4EAAF50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900546"/>
      </p:ext>
    </p:extLst>
  </p:cSld>
  <p:clrMapOvr>
    <a:masterClrMapping/>
  </p:clrMapOvr>
  <p:transition spd="slow" advTm="3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00202E-AFAB-1A04-A6E4-EFF1519D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E43941F-641A-BEC4-AB83-33C773FF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5053B4-7440-EDFC-2E38-966993F52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19C29E-001E-D251-02D4-E84964D8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D86AE8-B1FE-E008-34BD-CA32D946FDA4}"/>
              </a:ext>
            </a:extLst>
          </p:cNvPr>
          <p:cNvSpPr txBox="1"/>
          <p:nvPr userDrawn="1"/>
        </p:nvSpPr>
        <p:spPr>
          <a:xfrm>
            <a:off x="838387" y="6538884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948178"/>
      </p:ext>
    </p:extLst>
  </p:cSld>
  <p:clrMapOvr>
    <a:masterClrMapping/>
  </p:clrMapOvr>
  <p:transition spd="slow" advTm="3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0E0AE-213A-5587-C0C8-8E3D4CE68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ABCC07-3768-04E6-F45D-169F9DBA9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153F64-A64E-AE48-5FEE-EABC6FC25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07E9B5-C960-2BE8-FF64-D4FABFEA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21599"/>
      </p:ext>
    </p:extLst>
  </p:cSld>
  <p:clrMapOvr>
    <a:masterClrMapping/>
  </p:clrMapOvr>
  <p:transition spd="slow" advTm="3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34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6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98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 spd="slow" advTm="3000">
    <p:wipe/>
  </p:transition>
  <p:txStyles>
    <p:titleStyle>
      <a:lvl1pPr algn="l" defTabSz="866943" rtl="0" eaLnBrk="1" latinLnBrk="0" hangingPunct="1">
        <a:lnSpc>
          <a:spcPct val="90000"/>
        </a:lnSpc>
        <a:spcBef>
          <a:spcPct val="0"/>
        </a:spcBef>
        <a:buNone/>
        <a:defRPr sz="41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736" indent="-216736" algn="l" defTabSz="866943" rtl="0" eaLnBrk="1" latinLnBrk="0" hangingPunct="1">
        <a:lnSpc>
          <a:spcPct val="90000"/>
        </a:lnSpc>
        <a:spcBef>
          <a:spcPts val="948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07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678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896" kern="1200">
          <a:solidFill>
            <a:schemeClr val="tx1"/>
          </a:solidFill>
          <a:latin typeface="+mn-lt"/>
          <a:ea typeface="+mn-ea"/>
          <a:cs typeface="+mn-cs"/>
        </a:defRPr>
      </a:lvl3pPr>
      <a:lvl4pPr marL="1517150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950621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384092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817564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251035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684506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1pPr>
      <a:lvl2pPr marL="4334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2pPr>
      <a:lvl3pPr marL="866943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3pPr>
      <a:lvl4pPr marL="1300414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733885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167357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600828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034299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4677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5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6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5" Type="http://schemas.openxmlformats.org/officeDocument/2006/relationships/hyperlink" Target="https://drive.google.com/drive/folders/19bCpQ-YVMczLtcB_PF0kxuxIBsudCOtb?usp=sharing" TargetMode="External"/><Relationship Id="rId4" Type="http://schemas.openxmlformats.org/officeDocument/2006/relationships/hyperlink" Target="https://github.com/r103na/CookingGame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1421044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450145" y="2378919"/>
              <a:ext cx="1042326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4277">
                <a:defRPr/>
              </a:pPr>
              <a:r>
                <a:rPr lang="ru-RU" altLang="zh-CN" sz="6600" b="1" spc="6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«Моя шаурма»</a:t>
              </a:r>
              <a:endParaRPr lang="zh-CN" altLang="en-US" sz="6600" b="1" spc="6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5849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83F56CD-8119-4922-DC30-88D5147D1A50}"/>
                </a:ext>
              </a:extLst>
            </p:cNvPr>
            <p:cNvSpPr txBox="1"/>
            <p:nvPr/>
          </p:nvSpPr>
          <p:spPr>
            <a:xfrm>
              <a:off x="1600978" y="4185142"/>
              <a:ext cx="22722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zh-CN" spc="300" dirty="0">
                  <a:solidFill>
                    <a:schemeClr val="bg1"/>
                  </a:solidFill>
                  <a:cs typeface="+mn-ea"/>
                  <a:sym typeface="+mn-lt"/>
                </a:rPr>
                <a:t>Сигова Ирина</a:t>
              </a:r>
              <a:endParaRPr lang="zh-CN" altLang="en-US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558037" y="4229909"/>
              <a:ext cx="18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22/05/2023</a:t>
              </a:r>
              <a:endParaRPr lang="zh-CN" altLang="en-US" sz="1400" spc="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TextBox 8">
            <a:extLst>
              <a:ext uri="{FF2B5EF4-FFF2-40B4-BE49-F238E27FC236}">
                <a16:creationId xmlns:a16="http://schemas.microsoft.com/office/drawing/2014/main" id="{44D3C217-ED4D-393F-4D7F-EE958D4F604C}"/>
              </a:ext>
            </a:extLst>
          </p:cNvPr>
          <p:cNvSpPr txBox="1"/>
          <p:nvPr/>
        </p:nvSpPr>
        <p:spPr>
          <a:xfrm>
            <a:off x="1279718" y="3426190"/>
            <a:ext cx="81025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ru-RU" altLang="ko-KR" sz="2400" dirty="0">
                <a:solidFill>
                  <a:srgbClr val="BC8160"/>
                </a:solidFill>
                <a:cs typeface="Arial" panose="020B0604020202020204" pitchFamily="34" charset="0"/>
              </a:rPr>
              <a:t>Игра-симулятор приготовления шаурмы</a:t>
            </a:r>
            <a:endParaRPr lang="ko-KR" altLang="en-US" sz="2400" dirty="0">
              <a:solidFill>
                <a:srgbClr val="BC8160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467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Дизайн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TWO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1956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Наброски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85EFC2AF-FB32-D731-4D15-4F36BEAD09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5" r="1" b="16826"/>
          <a:stretch/>
        </p:blipFill>
        <p:spPr>
          <a:xfrm>
            <a:off x="1820325" y="1150460"/>
            <a:ext cx="7932004" cy="45570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6768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233334" y="1010401"/>
              <a:ext cx="352411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Финальный результат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540A298-C7C2-285D-D22F-197790AD26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2719585"/>
              </p:ext>
            </p:extLst>
          </p:nvPr>
        </p:nvGraphicFramePr>
        <p:xfrm>
          <a:off x="2734667" y="1578181"/>
          <a:ext cx="6385983" cy="3565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6444440" imgH="9142560" progId="">
                  <p:embed/>
                </p:oleObj>
              </mc:Choice>
              <mc:Fallback>
                <p:oleObj r:id="rId4" imgW="1644444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34667" y="1578181"/>
                        <a:ext cx="6385983" cy="3565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76362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Разработка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THREE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59529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4" name="Oval 68">
              <a:extLst>
                <a:ext uri="{FF2B5EF4-FFF2-40B4-BE49-F238E27FC236}">
                  <a16:creationId xmlns:a16="http://schemas.microsoft.com/office/drawing/2014/main" id="{8B896CF5-3298-617F-BC3D-5FDEA9D700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6586" y="2463085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5" name="Freeform 135">
              <a:extLst>
                <a:ext uri="{FF2B5EF4-FFF2-40B4-BE49-F238E27FC236}">
                  <a16:creationId xmlns:a16="http://schemas.microsoft.com/office/drawing/2014/main" id="{AA1334AB-A7EE-7057-DBF8-4D504D2A9B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12042" y="2610172"/>
              <a:ext cx="334416" cy="313250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75319" y="2476904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965" y="2614060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Инструментарий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C#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Язык программирования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4640413" y="3123342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Monogame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4934430" y="3419338"/>
              <a:ext cx="2026699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Фреймворк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6C98AC8D-1289-E001-9C48-C02205A2AEEC}"/>
                </a:ext>
              </a:extLst>
            </p:cNvPr>
            <p:cNvSpPr txBox="1"/>
            <p:nvPr/>
          </p:nvSpPr>
          <p:spPr>
            <a:xfrm>
              <a:off x="7792407" y="3137515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Visual Studio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D85091B4-6CB6-15FF-8EE7-F4F9EEAC9E83}"/>
                </a:ext>
              </a:extLst>
            </p:cNvPr>
            <p:cNvSpPr txBox="1"/>
            <p:nvPr/>
          </p:nvSpPr>
          <p:spPr>
            <a:xfrm>
              <a:off x="6758923" y="3421187"/>
              <a:ext cx="475144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Среда разработки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68700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367313F0-2FA5-EFF9-35EB-4DE50AB58240}"/>
                </a:ext>
              </a:extLst>
            </p:cNvPr>
            <p:cNvGrpSpPr/>
            <p:nvPr/>
          </p:nvGrpSpPr>
          <p:grpSpPr>
            <a:xfrm>
              <a:off x="3134247" y="1849264"/>
              <a:ext cx="837811" cy="2974760"/>
              <a:chOff x="3134247" y="1849264"/>
              <a:chExt cx="837811" cy="2974760"/>
            </a:xfrm>
          </p:grpSpPr>
          <p:sp>
            <p:nvSpPr>
              <p:cNvPr id="5" name="Rounded Rectangle 22">
                <a:extLst>
                  <a:ext uri="{FF2B5EF4-FFF2-40B4-BE49-F238E27FC236}">
                    <a16:creationId xmlns:a16="http://schemas.microsoft.com/office/drawing/2014/main" id="{E64480BD-D6E6-24D0-8F6F-E56499DB69C9}"/>
                  </a:ext>
                </a:extLst>
              </p:cNvPr>
              <p:cNvSpPr/>
              <p:nvPr/>
            </p:nvSpPr>
            <p:spPr>
              <a:xfrm>
                <a:off x="3303999" y="1849264"/>
                <a:ext cx="341706" cy="2771914"/>
              </a:xfrm>
              <a:prstGeom prst="roundRect">
                <a:avLst>
                  <a:gd name="adj" fmla="val 50000"/>
                </a:avLst>
              </a:pr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Rounded Rectangle 6">
                <a:extLst>
                  <a:ext uri="{FF2B5EF4-FFF2-40B4-BE49-F238E27FC236}">
                    <a16:creationId xmlns:a16="http://schemas.microsoft.com/office/drawing/2014/main" id="{1621FC6A-0ED4-9D71-93D6-D5FDA8529573}"/>
                  </a:ext>
                </a:extLst>
              </p:cNvPr>
              <p:cNvSpPr/>
              <p:nvPr/>
            </p:nvSpPr>
            <p:spPr>
              <a:xfrm>
                <a:off x="3303817" y="2301771"/>
                <a:ext cx="341883" cy="2325453"/>
              </a:xfrm>
              <a:prstGeom prst="roundRect">
                <a:avLst>
                  <a:gd name="adj" fmla="val 40985"/>
                </a:avLst>
              </a:pr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TextBox 7">
                <a:extLst>
                  <a:ext uri="{FF2B5EF4-FFF2-40B4-BE49-F238E27FC236}">
                    <a16:creationId xmlns:a16="http://schemas.microsoft.com/office/drawing/2014/main" id="{46282947-05B4-6455-7A56-E12750C81370}"/>
                  </a:ext>
                </a:extLst>
              </p:cNvPr>
              <p:cNvSpPr txBox="1"/>
              <p:nvPr/>
            </p:nvSpPr>
            <p:spPr>
              <a:xfrm>
                <a:off x="3134247" y="4653336"/>
                <a:ext cx="837811" cy="1706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ru-RU" altLang="zh-CN" sz="1000" spc="300" dirty="0">
                    <a:solidFill>
                      <a:srgbClr val="75321A"/>
                    </a:solidFill>
                    <a:cs typeface="+mn-ea"/>
                    <a:sym typeface="+mn-lt"/>
                  </a:rPr>
                  <a:t>90%</a:t>
                </a:r>
                <a:endParaRPr lang="id-ID" sz="1000" spc="300" dirty="0">
                  <a:solidFill>
                    <a:srgbClr val="75321A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05254" y="1495321"/>
              <a:ext cx="4274077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Объектно-ориентированное программирование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5005254" y="2215557"/>
              <a:ext cx="4183929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90% опрошенных заявили, что хотели бы поиграть в симулятор приготовления шаурмы. Остальные 10% решили испортить мне статистику.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738159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Заключение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4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FOUR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94784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Видео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" name="CookingGame_XwMK4QFoSw">
            <a:hlinkClick r:id="" action="ppaction://media"/>
            <a:extLst>
              <a:ext uri="{FF2B5EF4-FFF2-40B4-BE49-F238E27FC236}">
                <a16:creationId xmlns:a16="http://schemas.microsoft.com/office/drawing/2014/main" id="{A62187FF-8EBA-48AE-4622-275462C8D0E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48294" y="1498345"/>
            <a:ext cx="8140700" cy="4864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347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3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24305" y="2478328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951" y="2615484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Ссылки для скачивания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GitHub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hlinkClick r:id="rId4"/>
                </a:rPr>
                <a:t>r103na/</a:t>
              </a:r>
              <a:r>
                <a:rPr lang="en-US" sz="1600" dirty="0" err="1">
                  <a:hlinkClick r:id="rId4"/>
                </a:rPr>
                <a:t>CookingGame</a:t>
              </a:r>
              <a:r>
                <a:rPr lang="en-US" sz="1600" dirty="0">
                  <a:hlinkClick r:id="rId4"/>
                </a:rPr>
                <a:t> (github.com)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7689399" y="3124766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Google Drive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7325642" y="3420762"/>
              <a:ext cx="367603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Моя шаурма (</a:t>
              </a:r>
              <a:r>
                <a:rPr lang="en-US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Google Drive)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82430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651788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650341" y="2153375"/>
              <a:ext cx="593035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9600" b="1" i="0" u="none" strike="noStrike" kern="1200" cap="none" spc="300" normalizeH="0" baseline="0" noProof="0" dirty="0">
                  <a:ln>
                    <a:noFill/>
                  </a:ln>
                  <a:solidFill>
                    <a:srgbClr val="D66E49">
                      <a:lumMod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Спасибо</a:t>
              </a:r>
              <a:endParaRPr kumimoji="0" lang="zh-CN" altLang="en-US" sz="9600" b="1" i="0" u="none" strike="noStrike" kern="1200" cap="none" spc="300" normalizeH="0" baseline="0" noProof="0" dirty="0">
                <a:ln>
                  <a:noFill/>
                </a:ln>
                <a:solidFill>
                  <a:srgbClr val="D66E49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09E6F138-E3A6-9327-8418-75EA66864E51}"/>
                </a:ext>
              </a:extLst>
            </p:cNvPr>
            <p:cNvSpPr/>
            <p:nvPr/>
          </p:nvSpPr>
          <p:spPr>
            <a:xfrm>
              <a:off x="3857257" y="4199740"/>
              <a:ext cx="2561347" cy="328361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6230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201851" y="4229909"/>
              <a:ext cx="18229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22/05/2023</a:t>
              </a:r>
              <a:endParaRPr kumimoji="0" lang="zh-CN" altLang="en-US" sz="1400" i="0" u="none" strike="noStrike" kern="1200" cap="none" spc="600" normalizeH="0" baseline="0" noProof="0" dirty="0">
                <a:ln>
                  <a:noFill/>
                </a:ln>
                <a:solidFill>
                  <a:srgbClr val="B87A56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CFCEBAC-27C7-7B52-A865-88E8CEC20C31}"/>
              </a:ext>
            </a:extLst>
          </p:cNvPr>
          <p:cNvSpPr txBox="1"/>
          <p:nvPr/>
        </p:nvSpPr>
        <p:spPr>
          <a:xfrm>
            <a:off x="753598" y="4170584"/>
            <a:ext cx="227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zh-CN" spc="300" dirty="0">
                <a:solidFill>
                  <a:schemeClr val="bg1"/>
                </a:solidFill>
                <a:cs typeface="+mn-ea"/>
                <a:sym typeface="+mn-lt"/>
              </a:rPr>
              <a:t>Сигова Ирина</a:t>
            </a:r>
            <a:endParaRPr lang="zh-CN" altLang="en-US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19">
            <a:extLst>
              <a:ext uri="{FF2B5EF4-FFF2-40B4-BE49-F238E27FC236}">
                <a16:creationId xmlns:a16="http://schemas.microsoft.com/office/drawing/2014/main" id="{04D79011-49B6-C7BB-2288-E694B1ADE2D5}"/>
              </a:ext>
            </a:extLst>
          </p:cNvPr>
          <p:cNvSpPr txBox="1"/>
          <p:nvPr/>
        </p:nvSpPr>
        <p:spPr>
          <a:xfrm>
            <a:off x="1485735" y="3362034"/>
            <a:ext cx="399581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zh-CN" sz="3200" b="1" i="0" u="none" strike="noStrike" kern="1200" cap="none" spc="300" normalizeH="0" baseline="0" noProof="0" dirty="0">
                <a:ln>
                  <a:noFill/>
                </a:ln>
                <a:solidFill>
                  <a:srgbClr val="BC8160"/>
                </a:solidFill>
                <a:effectLst/>
                <a:uLnTx/>
                <a:uFillTx/>
                <a:cs typeface="+mn-ea"/>
                <a:sym typeface="+mn-lt"/>
              </a:rPr>
              <a:t>За внимание</a:t>
            </a:r>
            <a:endParaRPr kumimoji="0" lang="zh-CN" altLang="en-US" sz="6000" b="1" i="0" u="none" strike="noStrike" kern="1200" cap="none" spc="300" normalizeH="0" baseline="0" noProof="0" dirty="0">
              <a:ln>
                <a:noFill/>
              </a:ln>
              <a:solidFill>
                <a:srgbClr val="BC81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1644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DEF77E8-1092-F47C-BC49-785F458CB2BD}"/>
              </a:ext>
            </a:extLst>
          </p:cNvPr>
          <p:cNvSpPr txBox="1"/>
          <p:nvPr/>
        </p:nvSpPr>
        <p:spPr>
          <a:xfrm>
            <a:off x="-98158782" y="-51395413"/>
            <a:ext cx="6309736" cy="355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707" dirty="0">
                <a:solidFill>
                  <a:srgbClr val="FFFFFF">
                    <a:lumMod val="95000"/>
                  </a:srgbClr>
                </a:solidFill>
                <a:cs typeface="+mn-ea"/>
                <a:sym typeface="+mn-lt"/>
              </a:rPr>
              <a:t>流体几何线条莫兰迪风总结汇报商务通用ppt模板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C3D0F1C-1A33-E2BE-8C90-6CE2067776C2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80CC9639-4307-F8AA-35F0-850977D37350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1044364" y="1130548"/>
              <a:ext cx="362764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 defTabSz="914277">
                <a:defRPr/>
              </a:pPr>
              <a:r>
                <a:rPr lang="en-US" altLang="zh-CN" sz="6000" b="1" dirty="0">
                  <a:solidFill>
                    <a:srgbClr val="75321A"/>
                  </a:solidFill>
                  <a:cs typeface="+mn-ea"/>
                  <a:sym typeface="+mn-lt"/>
                </a:rPr>
                <a:t>CONTENTS</a:t>
              </a: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5AD21897-55E5-C469-7A95-1C9A5FE5803F}"/>
                </a:ext>
              </a:extLst>
            </p:cNvPr>
            <p:cNvSpPr/>
            <p:nvPr/>
          </p:nvSpPr>
          <p:spPr>
            <a:xfrm>
              <a:off x="1316803" y="261176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9F80D288-0DC4-0439-9260-90D9DB72230D}"/>
                </a:ext>
              </a:extLst>
            </p:cNvPr>
            <p:cNvSpPr/>
            <p:nvPr/>
          </p:nvSpPr>
          <p:spPr>
            <a:xfrm>
              <a:off x="1228277" y="249952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FCC3278-9CA8-A816-B115-9555053F5492}"/>
                </a:ext>
              </a:extLst>
            </p:cNvPr>
            <p:cNvSpPr txBox="1"/>
            <p:nvPr/>
          </p:nvSpPr>
          <p:spPr>
            <a:xfrm>
              <a:off x="2545739" y="261893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Дизайн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C6E1D00-3295-4783-7451-D7300FF9C2B1}"/>
                </a:ext>
              </a:extLst>
            </p:cNvPr>
            <p:cNvSpPr txBox="1"/>
            <p:nvPr/>
          </p:nvSpPr>
          <p:spPr>
            <a:xfrm>
              <a:off x="1448783" y="251386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02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9AE1C240-1E97-08FE-5C1C-9398E2006269}"/>
                </a:ext>
              </a:extLst>
            </p:cNvPr>
            <p:cNvSpPr/>
            <p:nvPr/>
          </p:nvSpPr>
          <p:spPr>
            <a:xfrm>
              <a:off x="6184526" y="2562013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D6A29149-F3AE-F7E7-7BFD-1E0828EA4316}"/>
                </a:ext>
              </a:extLst>
            </p:cNvPr>
            <p:cNvSpPr/>
            <p:nvPr/>
          </p:nvSpPr>
          <p:spPr>
            <a:xfrm>
              <a:off x="6096000" y="2449770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7413462" y="2569187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Идея, сюжет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F1AF5F9-AB11-9E84-3BDB-BA1FC7BDAA73}"/>
                </a:ext>
              </a:extLst>
            </p:cNvPr>
            <p:cNvSpPr txBox="1"/>
            <p:nvPr/>
          </p:nvSpPr>
          <p:spPr>
            <a:xfrm>
              <a:off x="6316506" y="2464109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01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776E4036-B808-2082-A4B5-72FC6B932788}"/>
                </a:ext>
              </a:extLst>
            </p:cNvPr>
            <p:cNvSpPr/>
            <p:nvPr/>
          </p:nvSpPr>
          <p:spPr>
            <a:xfrm>
              <a:off x="1316803" y="416103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D6261DD6-B820-767E-2F1B-967881C7885E}"/>
                </a:ext>
              </a:extLst>
            </p:cNvPr>
            <p:cNvSpPr/>
            <p:nvPr/>
          </p:nvSpPr>
          <p:spPr>
            <a:xfrm>
              <a:off x="1228277" y="404879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66BD152B-B188-CF0A-3D98-9C8576DBB9D8}"/>
                </a:ext>
              </a:extLst>
            </p:cNvPr>
            <p:cNvSpPr txBox="1"/>
            <p:nvPr/>
          </p:nvSpPr>
          <p:spPr>
            <a:xfrm>
              <a:off x="2545739" y="416820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Заключение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76BF360-DDAA-BE47-EE9D-468ECCFB9EA8}"/>
                </a:ext>
              </a:extLst>
            </p:cNvPr>
            <p:cNvSpPr txBox="1"/>
            <p:nvPr/>
          </p:nvSpPr>
          <p:spPr>
            <a:xfrm>
              <a:off x="1448783" y="406313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04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7E114DD5-8DB3-954C-366C-F2E04E4FF60C}"/>
                </a:ext>
              </a:extLst>
            </p:cNvPr>
            <p:cNvSpPr/>
            <p:nvPr/>
          </p:nvSpPr>
          <p:spPr>
            <a:xfrm>
              <a:off x="6184526" y="4111283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A8E0D490-4CCC-C8F0-AA66-8CBC2EE148AE}"/>
                </a:ext>
              </a:extLst>
            </p:cNvPr>
            <p:cNvSpPr/>
            <p:nvPr/>
          </p:nvSpPr>
          <p:spPr>
            <a:xfrm>
              <a:off x="6096000" y="3999040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03A045EE-9BF2-FCBC-146B-E4B03E00649A}"/>
                </a:ext>
              </a:extLst>
            </p:cNvPr>
            <p:cNvSpPr txBox="1"/>
            <p:nvPr/>
          </p:nvSpPr>
          <p:spPr>
            <a:xfrm>
              <a:off x="7413462" y="4118457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Разработка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E862D46-9E84-7409-7EC1-26C719D2BF48}"/>
                </a:ext>
              </a:extLst>
            </p:cNvPr>
            <p:cNvSpPr txBox="1"/>
            <p:nvPr/>
          </p:nvSpPr>
          <p:spPr>
            <a:xfrm>
              <a:off x="6316506" y="4013379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03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447308E-B1D3-8EEC-EE41-5699430427DB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矩形: 圆角 25">
            <a:extLst>
              <a:ext uri="{FF2B5EF4-FFF2-40B4-BE49-F238E27FC236}">
                <a16:creationId xmlns:a16="http://schemas.microsoft.com/office/drawing/2014/main" id="{8AE59202-A2F4-BA22-AB3A-8FECB3B6E8BC}"/>
              </a:ext>
            </a:extLst>
          </p:cNvPr>
          <p:cNvSpPr/>
          <p:nvPr/>
        </p:nvSpPr>
        <p:spPr>
          <a:xfrm>
            <a:off x="6184526" y="1064097"/>
            <a:ext cx="4218236" cy="866987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D6B29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endParaRPr lang="zh-CN" altLang="en-US" sz="1707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矩形: 圆角 26">
            <a:extLst>
              <a:ext uri="{FF2B5EF4-FFF2-40B4-BE49-F238E27FC236}">
                <a16:creationId xmlns:a16="http://schemas.microsoft.com/office/drawing/2014/main" id="{7005FD91-8E88-BB27-BCA0-A6DD8C983D59}"/>
              </a:ext>
            </a:extLst>
          </p:cNvPr>
          <p:cNvSpPr/>
          <p:nvPr/>
        </p:nvSpPr>
        <p:spPr>
          <a:xfrm>
            <a:off x="6096000" y="951854"/>
            <a:ext cx="4218236" cy="866987"/>
          </a:xfrm>
          <a:prstGeom prst="roundRect">
            <a:avLst>
              <a:gd name="adj" fmla="val 50000"/>
            </a:avLst>
          </a:prstGeom>
          <a:solidFill>
            <a:srgbClr val="D6B29D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endParaRPr lang="zh-CN" altLang="en-US" sz="1707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95772389-F4B6-171D-EA6E-757419DFD447}"/>
              </a:ext>
            </a:extLst>
          </p:cNvPr>
          <p:cNvSpPr txBox="1"/>
          <p:nvPr/>
        </p:nvSpPr>
        <p:spPr>
          <a:xfrm>
            <a:off x="7413462" y="1071271"/>
            <a:ext cx="27245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400" b="1" spc="300" dirty="0">
                <a:solidFill>
                  <a:srgbClr val="FFFFFF"/>
                </a:solidFill>
                <a:cs typeface="+mn-ea"/>
                <a:sym typeface="+mn-lt"/>
              </a:rPr>
              <a:t>Цели и задачи</a:t>
            </a:r>
            <a:endParaRPr lang="zh-CN" altLang="en-US" sz="2400" b="1" spc="3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3" name="文本框 28">
            <a:extLst>
              <a:ext uri="{FF2B5EF4-FFF2-40B4-BE49-F238E27FC236}">
                <a16:creationId xmlns:a16="http://schemas.microsoft.com/office/drawing/2014/main" id="{32879134-CFD9-5A24-DF81-21028BEE7627}"/>
              </a:ext>
            </a:extLst>
          </p:cNvPr>
          <p:cNvSpPr txBox="1"/>
          <p:nvPr/>
        </p:nvSpPr>
        <p:spPr>
          <a:xfrm>
            <a:off x="6316506" y="966193"/>
            <a:ext cx="1239393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914277">
              <a:defRPr/>
            </a:pPr>
            <a:r>
              <a:rPr lang="en-US" altLang="zh-CN" sz="4800" b="1" dirty="0">
                <a:solidFill>
                  <a:srgbClr val="75321A"/>
                </a:solidFill>
                <a:cs typeface="+mn-ea"/>
                <a:sym typeface="+mn-lt"/>
              </a:rPr>
              <a:t>0</a:t>
            </a:r>
            <a:r>
              <a:rPr lang="ru-RU" altLang="zh-CN" sz="4800" b="1" dirty="0">
                <a:solidFill>
                  <a:srgbClr val="75321A"/>
                </a:solidFill>
                <a:cs typeface="+mn-ea"/>
                <a:sym typeface="+mn-lt"/>
              </a:rPr>
              <a:t>0</a:t>
            </a:r>
            <a:endParaRPr lang="zh-CN" altLang="en-US" sz="4800" b="1" dirty="0">
              <a:solidFill>
                <a:srgbClr val="75321A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8870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8">
            <a:extLst>
              <a:ext uri="{FF2B5EF4-FFF2-40B4-BE49-F238E27FC236}">
                <a16:creationId xmlns:a16="http://schemas.microsoft.com/office/drawing/2014/main" id="{8A3226DB-1F58-719F-C8D9-BFB30096FCE0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" name="组合 24">
              <a:extLst>
                <a:ext uri="{FF2B5EF4-FFF2-40B4-BE49-F238E27FC236}">
                  <a16:creationId xmlns:a16="http://schemas.microsoft.com/office/drawing/2014/main" id="{C378D7FA-3F38-D689-8956-F0C830D901D2}"/>
                </a:ext>
              </a:extLst>
            </p:cNvPr>
            <p:cNvGrpSpPr/>
            <p:nvPr/>
          </p:nvGrpSpPr>
          <p:grpSpPr>
            <a:xfrm>
              <a:off x="915936" y="1900268"/>
              <a:ext cx="9948157" cy="3014909"/>
              <a:chOff x="623889" y="2113889"/>
              <a:chExt cx="9948157" cy="3014909"/>
            </a:xfrm>
          </p:grpSpPr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BD90C7ED-5A70-4FF7-8E63-99F1EE354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2576" y="3301385"/>
                <a:ext cx="1302093" cy="1314376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0" y="345"/>
                  </a:cxn>
                  <a:cxn ang="0">
                    <a:pos x="46" y="29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94" y="0"/>
                  </a:cxn>
                  <a:cxn ang="0">
                    <a:pos x="394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299"/>
                  </a:cxn>
                  <a:cxn ang="0">
                    <a:pos x="0" y="397"/>
                  </a:cxn>
                </a:cxnLst>
                <a:rect l="0" t="0" r="r" b="b"/>
                <a:pathLst>
                  <a:path w="394" h="397">
                    <a:moveTo>
                      <a:pt x="0" y="397"/>
                    </a:moveTo>
                    <a:cubicBezTo>
                      <a:pt x="0" y="345"/>
                      <a:pt x="0" y="345"/>
                      <a:pt x="0" y="345"/>
                    </a:cubicBezTo>
                    <a:cubicBezTo>
                      <a:pt x="26" y="345"/>
                      <a:pt x="46" y="324"/>
                      <a:pt x="46" y="29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94" y="0"/>
                      <a:pt x="394" y="0"/>
                      <a:pt x="394" y="0"/>
                    </a:cubicBezTo>
                    <a:cubicBezTo>
                      <a:pt x="394" y="52"/>
                      <a:pt x="394" y="52"/>
                      <a:pt x="394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299"/>
                      <a:pt x="98" y="299"/>
                      <a:pt x="98" y="299"/>
                    </a:cubicBezTo>
                    <a:cubicBezTo>
                      <a:pt x="98" y="353"/>
                      <a:pt x="54" y="397"/>
                      <a:pt x="0" y="397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Freeform 14">
                <a:extLst>
                  <a:ext uri="{FF2B5EF4-FFF2-40B4-BE49-F238E27FC236}">
                    <a16:creationId xmlns:a16="http://schemas.microsoft.com/office/drawing/2014/main" id="{D8135700-6066-20AD-82E6-4739851B8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0978" y="3418353"/>
                <a:ext cx="1058462" cy="761601"/>
              </a:xfrm>
              <a:custGeom>
                <a:avLst/>
                <a:gdLst/>
                <a:ahLst/>
                <a:cxnLst>
                  <a:cxn ang="0">
                    <a:pos x="0" y="230"/>
                  </a:cxn>
                  <a:cxn ang="0">
                    <a:pos x="0" y="178"/>
                  </a:cxn>
                  <a:cxn ang="0">
                    <a:pos x="46" y="132"/>
                  </a:cxn>
                  <a:cxn ang="0">
                    <a:pos x="46" y="98"/>
                  </a:cxn>
                  <a:cxn ang="0">
                    <a:pos x="144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4" y="52"/>
                  </a:cxn>
                  <a:cxn ang="0">
                    <a:pos x="98" y="98"/>
                  </a:cxn>
                  <a:cxn ang="0">
                    <a:pos x="98" y="132"/>
                  </a:cxn>
                  <a:cxn ang="0">
                    <a:pos x="0" y="230"/>
                  </a:cxn>
                </a:cxnLst>
                <a:rect l="0" t="0" r="r" b="b"/>
                <a:pathLst>
                  <a:path w="320" h="230">
                    <a:moveTo>
                      <a:pt x="0" y="230"/>
                    </a:moveTo>
                    <a:cubicBezTo>
                      <a:pt x="0" y="178"/>
                      <a:pt x="0" y="178"/>
                      <a:pt x="0" y="178"/>
                    </a:cubicBezTo>
                    <a:cubicBezTo>
                      <a:pt x="25" y="178"/>
                      <a:pt x="46" y="157"/>
                      <a:pt x="46" y="132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4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4" y="52"/>
                      <a:pt x="144" y="52"/>
                      <a:pt x="144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132"/>
                      <a:pt x="98" y="132"/>
                      <a:pt x="98" y="132"/>
                    </a:cubicBezTo>
                    <a:cubicBezTo>
                      <a:pt x="98" y="186"/>
                      <a:pt x="54" y="230"/>
                      <a:pt x="0" y="230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Freeform 18">
                <a:extLst>
                  <a:ext uri="{FF2B5EF4-FFF2-40B4-BE49-F238E27FC236}">
                    <a16:creationId xmlns:a16="http://schemas.microsoft.com/office/drawing/2014/main" id="{7607E686-E8DD-07DC-8D54-93FABA1B23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0470" y="3305827"/>
                <a:ext cx="1060508" cy="870109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B2B0FD94-FA57-657D-3709-35014967DB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651" y="3750955"/>
                <a:ext cx="1058462" cy="1377843"/>
              </a:xfrm>
              <a:custGeom>
                <a:avLst/>
                <a:gdLst/>
                <a:ahLst/>
                <a:cxnLst>
                  <a:cxn ang="0">
                    <a:pos x="0" y="417"/>
                  </a:cxn>
                  <a:cxn ang="0">
                    <a:pos x="0" y="365"/>
                  </a:cxn>
                  <a:cxn ang="0">
                    <a:pos x="46" y="31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319"/>
                  </a:cxn>
                  <a:cxn ang="0">
                    <a:pos x="0" y="417"/>
                  </a:cxn>
                </a:cxnLst>
                <a:rect l="0" t="0" r="r" b="b"/>
                <a:pathLst>
                  <a:path w="320" h="417">
                    <a:moveTo>
                      <a:pt x="0" y="417"/>
                    </a:moveTo>
                    <a:cubicBezTo>
                      <a:pt x="0" y="365"/>
                      <a:pt x="0" y="365"/>
                      <a:pt x="0" y="365"/>
                    </a:cubicBezTo>
                    <a:cubicBezTo>
                      <a:pt x="26" y="365"/>
                      <a:pt x="46" y="344"/>
                      <a:pt x="46" y="31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73"/>
                      <a:pt x="54" y="417"/>
                      <a:pt x="0" y="417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Rectangle 13">
                <a:extLst>
                  <a:ext uri="{FF2B5EF4-FFF2-40B4-BE49-F238E27FC236}">
                    <a16:creationId xmlns:a16="http://schemas.microsoft.com/office/drawing/2014/main" id="{24C23FDF-6631-FF4B-A7C4-161EE658D8FF}"/>
                  </a:ext>
                </a:extLst>
              </p:cNvPr>
              <p:cNvSpPr/>
              <p:nvPr/>
            </p:nvSpPr>
            <p:spPr>
              <a:xfrm>
                <a:off x="3928234" y="3367977"/>
                <a:ext cx="184731" cy="2212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 dirty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Rectangle 14">
                <a:extLst>
                  <a:ext uri="{FF2B5EF4-FFF2-40B4-BE49-F238E27FC236}">
                    <a16:creationId xmlns:a16="http://schemas.microsoft.com/office/drawing/2014/main" id="{46491A3B-24F6-C1F9-9E22-CD409E24F4CE}"/>
                  </a:ext>
                </a:extLst>
              </p:cNvPr>
              <p:cNvSpPr/>
              <p:nvPr/>
            </p:nvSpPr>
            <p:spPr>
              <a:xfrm>
                <a:off x="623889" y="4960994"/>
                <a:ext cx="2821762" cy="167804"/>
              </a:xfrm>
              <a:prstGeom prst="rect">
                <a:avLst/>
              </a:pr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Freeform 18">
                <a:extLst>
                  <a:ext uri="{FF2B5EF4-FFF2-40B4-BE49-F238E27FC236}">
                    <a16:creationId xmlns:a16="http://schemas.microsoft.com/office/drawing/2014/main" id="{9E04C8FA-3163-5313-6C51-37CD3EA17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014" y="3750901"/>
                <a:ext cx="1060508" cy="876707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9" name="Freeform 16">
                <a:extLst>
                  <a:ext uri="{FF2B5EF4-FFF2-40B4-BE49-F238E27FC236}">
                    <a16:creationId xmlns:a16="http://schemas.microsoft.com/office/drawing/2014/main" id="{706A89D8-D078-70EC-0611-C5E19D328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72444" y="2205860"/>
                <a:ext cx="1058462" cy="1377843"/>
              </a:xfrm>
              <a:custGeom>
                <a:avLst/>
                <a:gdLst/>
                <a:ahLst/>
                <a:cxnLst>
                  <a:cxn ang="0">
                    <a:pos x="0" y="417"/>
                  </a:cxn>
                  <a:cxn ang="0">
                    <a:pos x="0" y="365"/>
                  </a:cxn>
                  <a:cxn ang="0">
                    <a:pos x="46" y="31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319"/>
                  </a:cxn>
                  <a:cxn ang="0">
                    <a:pos x="0" y="417"/>
                  </a:cxn>
                </a:cxnLst>
                <a:rect l="0" t="0" r="r" b="b"/>
                <a:pathLst>
                  <a:path w="320" h="417">
                    <a:moveTo>
                      <a:pt x="0" y="417"/>
                    </a:moveTo>
                    <a:cubicBezTo>
                      <a:pt x="0" y="365"/>
                      <a:pt x="0" y="365"/>
                      <a:pt x="0" y="365"/>
                    </a:cubicBezTo>
                    <a:cubicBezTo>
                      <a:pt x="26" y="365"/>
                      <a:pt x="46" y="344"/>
                      <a:pt x="46" y="31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73"/>
                      <a:pt x="54" y="417"/>
                      <a:pt x="0" y="417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Right Arrow 17">
                <a:extLst>
                  <a:ext uri="{FF2B5EF4-FFF2-40B4-BE49-F238E27FC236}">
                    <a16:creationId xmlns:a16="http://schemas.microsoft.com/office/drawing/2014/main" id="{D66C859D-BFA6-773A-9DF2-F27672D6472F}"/>
                  </a:ext>
                </a:extLst>
              </p:cNvPr>
              <p:cNvSpPr/>
              <p:nvPr/>
            </p:nvSpPr>
            <p:spPr>
              <a:xfrm>
                <a:off x="9431279" y="2113889"/>
                <a:ext cx="1140767" cy="359511"/>
              </a:xfrm>
              <a:prstGeom prst="rightArrow">
                <a:avLst/>
              </a:prstGeom>
              <a:solidFill>
                <a:srgbClr val="D6B2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组合 14">
              <a:extLst>
                <a:ext uri="{FF2B5EF4-FFF2-40B4-BE49-F238E27FC236}">
                  <a16:creationId xmlns:a16="http://schemas.microsoft.com/office/drawing/2014/main" id="{29B81CD6-6035-D23F-325F-FD87092DEF0C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0" name="任意多边形: 形状 15">
                <a:extLst>
                  <a:ext uri="{FF2B5EF4-FFF2-40B4-BE49-F238E27FC236}">
                    <a16:creationId xmlns:a16="http://schemas.microsoft.com/office/drawing/2014/main" id="{4772AE4E-D21A-662A-5B59-821429E40C14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16">
                <a:extLst>
                  <a:ext uri="{FF2B5EF4-FFF2-40B4-BE49-F238E27FC236}">
                    <a16:creationId xmlns:a16="http://schemas.microsoft.com/office/drawing/2014/main" id="{40E41C32-33B8-3431-9C7F-71D83863FC9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17">
              <a:extLst>
                <a:ext uri="{FF2B5EF4-FFF2-40B4-BE49-F238E27FC236}">
                  <a16:creationId xmlns:a16="http://schemas.microsoft.com/office/drawing/2014/main" id="{8673DFEA-12ED-E21E-F3F1-F164D22C5AFB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7" name="任意多边形: 形状 18">
                <a:extLst>
                  <a:ext uri="{FF2B5EF4-FFF2-40B4-BE49-F238E27FC236}">
                    <a16:creationId xmlns:a16="http://schemas.microsoft.com/office/drawing/2014/main" id="{AAC5E778-144D-EB64-64B1-1742FFDF14BC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8" name="任意多边形: 形状 20">
                <a:extLst>
                  <a:ext uri="{FF2B5EF4-FFF2-40B4-BE49-F238E27FC236}">
                    <a16:creationId xmlns:a16="http://schemas.microsoft.com/office/drawing/2014/main" id="{6D093CF3-AD2A-1A76-D2B0-40821335484B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9" name="椭圆 16">
                <a:extLst>
                  <a:ext uri="{FF2B5EF4-FFF2-40B4-BE49-F238E27FC236}">
                    <a16:creationId xmlns:a16="http://schemas.microsoft.com/office/drawing/2014/main" id="{0F986C8D-4138-9244-E697-2DBF98814EBC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7" name="文本框 22">
              <a:extLst>
                <a:ext uri="{FF2B5EF4-FFF2-40B4-BE49-F238E27FC236}">
                  <a16:creationId xmlns:a16="http://schemas.microsoft.com/office/drawing/2014/main" id="{93D827AB-4038-F7F8-74CB-55684134FE19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/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Задачи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8" name="文本框 23">
              <a:extLst>
                <a:ext uri="{FF2B5EF4-FFF2-40B4-BE49-F238E27FC236}">
                  <a16:creationId xmlns:a16="http://schemas.microsoft.com/office/drawing/2014/main" id="{40A7E724-56A0-AD65-F211-B48DACD32B98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ZERO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25">
              <a:extLst>
                <a:ext uri="{FF2B5EF4-FFF2-40B4-BE49-F238E27FC236}">
                  <a16:creationId xmlns:a16="http://schemas.microsoft.com/office/drawing/2014/main" id="{4B8D89C2-5C75-2D77-6A00-46451076595D}"/>
                </a:ext>
              </a:extLst>
            </p:cNvPr>
            <p:cNvSpPr txBox="1"/>
            <p:nvPr/>
          </p:nvSpPr>
          <p:spPr>
            <a:xfrm>
              <a:off x="869341" y="2127205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1. Поиск идеи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26">
              <a:extLst>
                <a:ext uri="{FF2B5EF4-FFF2-40B4-BE49-F238E27FC236}">
                  <a16:creationId xmlns:a16="http://schemas.microsoft.com/office/drawing/2014/main" id="{C098A85A-5361-8DA7-472D-76D2E0E6A65A}"/>
                </a:ext>
              </a:extLst>
            </p:cNvPr>
            <p:cNvSpPr txBox="1"/>
            <p:nvPr/>
          </p:nvSpPr>
          <p:spPr>
            <a:xfrm>
              <a:off x="865287" y="2384717"/>
              <a:ext cx="3177296" cy="1162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1.1 Сюжет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1.2 Определение основных механик игры, геймплей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27">
              <a:extLst>
                <a:ext uri="{FF2B5EF4-FFF2-40B4-BE49-F238E27FC236}">
                  <a16:creationId xmlns:a16="http://schemas.microsoft.com/office/drawing/2014/main" id="{AE704321-EEE4-4D43-5971-0E3676A97BD5}"/>
                </a:ext>
              </a:extLst>
            </p:cNvPr>
            <p:cNvSpPr txBox="1"/>
            <p:nvPr/>
          </p:nvSpPr>
          <p:spPr>
            <a:xfrm>
              <a:off x="7276644" y="4014058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Тестирование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2" name="文本框 42">
              <a:extLst>
                <a:ext uri="{FF2B5EF4-FFF2-40B4-BE49-F238E27FC236}">
                  <a16:creationId xmlns:a16="http://schemas.microsoft.com/office/drawing/2014/main" id="{E88BB4C5-3B09-5D3D-DE44-9AC392BC1581}"/>
                </a:ext>
              </a:extLst>
            </p:cNvPr>
            <p:cNvSpPr txBox="1"/>
            <p:nvPr/>
          </p:nvSpPr>
          <p:spPr>
            <a:xfrm>
              <a:off x="7276644" y="4462298"/>
              <a:ext cx="3177296" cy="7927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Click here to add content, content to match the title. 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43">
              <a:extLst>
                <a:ext uri="{FF2B5EF4-FFF2-40B4-BE49-F238E27FC236}">
                  <a16:creationId xmlns:a16="http://schemas.microsoft.com/office/drawing/2014/main" id="{0B7D01FE-BC84-F52D-23A3-D19A06011967}"/>
                </a:ext>
              </a:extLst>
            </p:cNvPr>
            <p:cNvSpPr txBox="1"/>
            <p:nvPr/>
          </p:nvSpPr>
          <p:spPr>
            <a:xfrm>
              <a:off x="4794061" y="1759012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3. Разработка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45">
              <a:extLst>
                <a:ext uri="{FF2B5EF4-FFF2-40B4-BE49-F238E27FC236}">
                  <a16:creationId xmlns:a16="http://schemas.microsoft.com/office/drawing/2014/main" id="{993954B6-2DD5-A759-740E-E7B520BC83D9}"/>
                </a:ext>
              </a:extLst>
            </p:cNvPr>
            <p:cNvSpPr txBox="1"/>
            <p:nvPr/>
          </p:nvSpPr>
          <p:spPr>
            <a:xfrm>
              <a:off x="4776584" y="2052141"/>
              <a:ext cx="3177296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3.1 Реализация игровой логики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5" name="文本框 46">
              <a:extLst>
                <a:ext uri="{FF2B5EF4-FFF2-40B4-BE49-F238E27FC236}">
                  <a16:creationId xmlns:a16="http://schemas.microsoft.com/office/drawing/2014/main" id="{F053A6CE-B3AE-6C3A-7D75-1716766A321E}"/>
                </a:ext>
              </a:extLst>
            </p:cNvPr>
            <p:cNvSpPr txBox="1"/>
            <p:nvPr/>
          </p:nvSpPr>
          <p:spPr>
            <a:xfrm>
              <a:off x="2962179" y="5008251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2. Дизайн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47">
              <a:extLst>
                <a:ext uri="{FF2B5EF4-FFF2-40B4-BE49-F238E27FC236}">
                  <a16:creationId xmlns:a16="http://schemas.microsoft.com/office/drawing/2014/main" id="{C122BDBF-6718-BA53-ED60-A47FD9485D7B}"/>
                </a:ext>
              </a:extLst>
            </p:cNvPr>
            <p:cNvSpPr txBox="1"/>
            <p:nvPr/>
          </p:nvSpPr>
          <p:spPr>
            <a:xfrm>
              <a:off x="2962179" y="5323616"/>
              <a:ext cx="3177296" cy="7927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Click here to add content, content to match the title. 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" name="文本框 43">
            <a:extLst>
              <a:ext uri="{FF2B5EF4-FFF2-40B4-BE49-F238E27FC236}">
                <a16:creationId xmlns:a16="http://schemas.microsoft.com/office/drawing/2014/main" id="{D68EC592-2E5E-5022-CAF4-CDA519B6DB8C}"/>
              </a:ext>
            </a:extLst>
          </p:cNvPr>
          <p:cNvSpPr txBox="1"/>
          <p:nvPr/>
        </p:nvSpPr>
        <p:spPr>
          <a:xfrm>
            <a:off x="8379165" y="826058"/>
            <a:ext cx="34433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000" b="1" spc="300" dirty="0">
                <a:solidFill>
                  <a:srgbClr val="75321A"/>
                </a:solidFill>
                <a:cs typeface="+mn-ea"/>
                <a:sym typeface="+mn-lt"/>
              </a:rPr>
              <a:t>Разработка</a:t>
            </a:r>
            <a:endParaRPr lang="zh-CN" altLang="en-US" sz="2000" b="1" spc="300" dirty="0">
              <a:solidFill>
                <a:srgbClr val="75321A"/>
              </a:solidFill>
              <a:cs typeface="+mn-ea"/>
              <a:sym typeface="+mn-lt"/>
            </a:endParaRPr>
          </a:p>
        </p:txBody>
      </p:sp>
      <p:sp>
        <p:nvSpPr>
          <p:cNvPr id="32" name="文本框 45">
            <a:extLst>
              <a:ext uri="{FF2B5EF4-FFF2-40B4-BE49-F238E27FC236}">
                <a16:creationId xmlns:a16="http://schemas.microsoft.com/office/drawing/2014/main" id="{E98EEE7B-1CFC-C90C-888B-4FA684F68876}"/>
              </a:ext>
            </a:extLst>
          </p:cNvPr>
          <p:cNvSpPr txBox="1"/>
          <p:nvPr/>
        </p:nvSpPr>
        <p:spPr>
          <a:xfrm>
            <a:off x="8361688" y="1119187"/>
            <a:ext cx="3177296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B87A56"/>
                </a:solidFill>
                <a:cs typeface="+mn-ea"/>
                <a:sym typeface="+mn-lt"/>
              </a:rPr>
              <a:t>Click here to add content, content to match the title. </a:t>
            </a:r>
            <a:endParaRPr lang="zh-CN" altLang="en-US" sz="1600" dirty="0">
              <a:solidFill>
                <a:srgbClr val="B87A56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2831455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Идея, сюжет</a:t>
              </a:r>
              <a:r>
                <a:rPr lang="en-US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,</a:t>
              </a:r>
            </a:p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жанр</a:t>
              </a:r>
              <a:endParaRPr lang="zh-CN" altLang="en-US" sz="54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18900" b="1" dirty="0">
                  <a:solidFill>
                    <a:srgbClr val="D6B29D"/>
                  </a:solidFill>
                  <a:cs typeface="+mn-ea"/>
                  <a:sym typeface="+mn-lt"/>
                </a:rPr>
                <a:t>0</a:t>
              </a:r>
              <a:r>
                <a:rPr lang="en-US" altLang="zh-CN" sz="18900" b="1" dirty="0">
                  <a:solidFill>
                    <a:srgbClr val="75321A"/>
                  </a:solidFill>
                  <a:cs typeface="+mn-ea"/>
                  <a:sym typeface="+mn-lt"/>
                </a:rPr>
                <a:t>1</a:t>
              </a:r>
              <a:endParaRPr lang="zh-CN" altLang="en-US" sz="189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r>
                <a:rPr lang="en-US" altLang="zh-CN" sz="2800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sz="2800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05986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610894" y="1584636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610894" y="1954721"/>
              <a:ext cx="8702572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Моя шаурма – захватывающий 2D-симулятор приготовления шаурмы. В игре вы становитесь начинающим шаурмистом, которому предстоит встретить покупателей с необычными заказами. Вы управляете процессом приготовления шаурмы: добавление ингредиентов, заворачивание шаурмы и жарка на гриле. Нужно ничего не забыть и приготовить шаурму за ограниченное время, ведь покупатели не будут долго ждать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5" y="495555"/>
              <a:ext cx="433354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3187113"/>
              <a:ext cx="8007451" cy="694996"/>
              <a:chOff x="9295655" y="2384574"/>
              <a:chExt cx="8445357" cy="733004"/>
            </a:xfrm>
          </p:grpSpPr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65617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7546093" y="2198486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8772717" y="3403860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929334" y="2106074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Сюжет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929334" y="2476159"/>
              <a:ext cx="4781187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Вы играете за начинающего шаурмиста, мечта которого – иметь популярный и уютный ларёк шаурмы. Вам предстоит встретить разных покупателей с интересными заказами и приготовить им вкуснейшую шаурму!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16125477" y="2508856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5978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Игрок должен успеть приготовить шаурму, пока терпение посетителя не закончится – иначе он уйдет, и уменьшится количество очков. Если количество очков достигнет -200, то игрок проиграет.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Для победы нужно набрать 2000 очков. 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90289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Процесс приготовления шаурмы: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Добавление лаваша и ингредиентов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Заворачивание шаурмы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Прожарка до готовности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После этого посетитель оценивает качество обслуживания. За каждый заказ начисляются очки.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Геймплей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6835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367313F0-2FA5-EFF9-35EB-4DE50AB58240}"/>
                </a:ext>
              </a:extLst>
            </p:cNvPr>
            <p:cNvGrpSpPr/>
            <p:nvPr/>
          </p:nvGrpSpPr>
          <p:grpSpPr>
            <a:xfrm>
              <a:off x="3134247" y="1849264"/>
              <a:ext cx="837811" cy="2974760"/>
              <a:chOff x="3134247" y="1849264"/>
              <a:chExt cx="837811" cy="2974760"/>
            </a:xfrm>
          </p:grpSpPr>
          <p:sp>
            <p:nvSpPr>
              <p:cNvPr id="5" name="Rounded Rectangle 22">
                <a:extLst>
                  <a:ext uri="{FF2B5EF4-FFF2-40B4-BE49-F238E27FC236}">
                    <a16:creationId xmlns:a16="http://schemas.microsoft.com/office/drawing/2014/main" id="{E64480BD-D6E6-24D0-8F6F-E56499DB69C9}"/>
                  </a:ext>
                </a:extLst>
              </p:cNvPr>
              <p:cNvSpPr/>
              <p:nvPr/>
            </p:nvSpPr>
            <p:spPr>
              <a:xfrm>
                <a:off x="3303999" y="1849264"/>
                <a:ext cx="341706" cy="2771914"/>
              </a:xfrm>
              <a:prstGeom prst="roundRect">
                <a:avLst>
                  <a:gd name="adj" fmla="val 50000"/>
                </a:avLst>
              </a:pr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Rounded Rectangle 6">
                <a:extLst>
                  <a:ext uri="{FF2B5EF4-FFF2-40B4-BE49-F238E27FC236}">
                    <a16:creationId xmlns:a16="http://schemas.microsoft.com/office/drawing/2014/main" id="{1621FC6A-0ED4-9D71-93D6-D5FDA8529573}"/>
                  </a:ext>
                </a:extLst>
              </p:cNvPr>
              <p:cNvSpPr/>
              <p:nvPr/>
            </p:nvSpPr>
            <p:spPr>
              <a:xfrm>
                <a:off x="3303817" y="2301771"/>
                <a:ext cx="341883" cy="2325453"/>
              </a:xfrm>
              <a:prstGeom prst="roundRect">
                <a:avLst>
                  <a:gd name="adj" fmla="val 40985"/>
                </a:avLst>
              </a:pr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TextBox 7">
                <a:extLst>
                  <a:ext uri="{FF2B5EF4-FFF2-40B4-BE49-F238E27FC236}">
                    <a16:creationId xmlns:a16="http://schemas.microsoft.com/office/drawing/2014/main" id="{46282947-05B4-6455-7A56-E12750C81370}"/>
                  </a:ext>
                </a:extLst>
              </p:cNvPr>
              <p:cNvSpPr txBox="1"/>
              <p:nvPr/>
            </p:nvSpPr>
            <p:spPr>
              <a:xfrm>
                <a:off x="3134247" y="4653336"/>
                <a:ext cx="837811" cy="1706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ru-RU" altLang="zh-CN" sz="1000" spc="300" dirty="0">
                    <a:solidFill>
                      <a:srgbClr val="75321A"/>
                    </a:solidFill>
                    <a:cs typeface="+mn-ea"/>
                    <a:sym typeface="+mn-lt"/>
                  </a:rPr>
                  <a:t>90%</a:t>
                </a:r>
                <a:endParaRPr lang="id-ID" sz="1000" spc="300" dirty="0">
                  <a:solidFill>
                    <a:srgbClr val="75321A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993213" y="1857424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Аналитика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5005254" y="2215557"/>
              <a:ext cx="4183929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90% опрошенных заявили, что хотели бы поиграть в симулятор приготовления шаурмы. Остальные 10% решили испортить мне статистику.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79881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heme/theme1.xml><?xml version="1.0" encoding="utf-8"?>
<a:theme xmlns:a="http://schemas.openxmlformats.org/drawingml/2006/main" name="第一PPT，www.1ppt.com">
  <a:themeElements>
    <a:clrScheme name="自定义 245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co2uu4te">
      <a:majorFont>
        <a:latin typeface="印品黑体" panose="020F0302020204030204"/>
        <a:ea typeface="印品黑体"/>
        <a:cs typeface=""/>
      </a:majorFont>
      <a:minorFont>
        <a:latin typeface="印品黑体" panose="020F0502020204030204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87A56"/>
        </a:solidFill>
        <a:ln>
          <a:noFill/>
        </a:ln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318D8418C10A409D5830508C51DFD0" ma:contentTypeVersion="2" ma:contentTypeDescription="Create a new document." ma:contentTypeScope="" ma:versionID="8d632c9ca61e016ab15ee4b3ba48910d">
  <xsd:schema xmlns:xsd="http://www.w3.org/2001/XMLSchema" xmlns:xs="http://www.w3.org/2001/XMLSchema" xmlns:p="http://schemas.microsoft.com/office/2006/metadata/properties" xmlns:ns3="7447f776-9eb1-4c95-928c-1dae51d46b50" targetNamespace="http://schemas.microsoft.com/office/2006/metadata/properties" ma:root="true" ma:fieldsID="4aad7cc826370dea3916b34ffe31051c" ns3:_="">
    <xsd:import namespace="7447f776-9eb1-4c95-928c-1dae51d46b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7f776-9eb1-4c95-928c-1dae51d46b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739339E-F7EB-4D0C-AFBD-715D7790CF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47f776-9eb1-4c95-928c-1dae51d46b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25ADADE-E24B-413B-968A-B35A82414E6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8B058A8-F18B-4F3E-8033-5EA62F5D45B9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7447f776-9eb1-4c95-928c-1dae51d46b50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437</Words>
  <Application>Microsoft Office PowerPoint</Application>
  <PresentationFormat>Widescreen</PresentationFormat>
  <Paragraphs>113</Paragraphs>
  <Slides>19</Slides>
  <Notes>18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等线</vt:lpstr>
      <vt:lpstr>微软雅黑</vt:lpstr>
      <vt:lpstr>印品黑体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简约棕色</dc:title>
  <dc:creator>第一PPT</dc:creator>
  <cp:keywords>www.1ppt.com</cp:keywords>
  <dc:description>www.1ppt.com</dc:description>
  <cp:lastModifiedBy>Сигова Ирина Валерьевна</cp:lastModifiedBy>
  <cp:revision>25</cp:revision>
  <dcterms:created xsi:type="dcterms:W3CDTF">2022-11-10T14:23:00Z</dcterms:created>
  <dcterms:modified xsi:type="dcterms:W3CDTF">2023-05-29T06:35:25Z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0x010100AB318D8418C10A409D5830508C51DFD0</vt:lpwstr>
  </property>
</Properties>
</file>

<file path=docProps/thumbnail.jpeg>
</file>